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  <p:sldMasterId id="2147483720" r:id="rId5"/>
  </p:sldMasterIdLst>
  <p:notesMasterIdLst>
    <p:notesMasterId r:id="rId17"/>
  </p:notesMasterIdLst>
  <p:sldIdLst>
    <p:sldId id="256" r:id="rId6"/>
    <p:sldId id="403" r:id="rId7"/>
    <p:sldId id="479" r:id="rId8"/>
    <p:sldId id="493" r:id="rId9"/>
    <p:sldId id="480" r:id="rId10"/>
    <p:sldId id="482" r:id="rId11"/>
    <p:sldId id="483" r:id="rId12"/>
    <p:sldId id="484" r:id="rId13"/>
    <p:sldId id="485" r:id="rId14"/>
    <p:sldId id="486" r:id="rId15"/>
    <p:sldId id="402" r:id="rId16"/>
  </p:sldIdLst>
  <p:sldSz cx="12169775" cy="7200900"/>
  <p:notesSz cx="6858000" cy="9144000"/>
  <p:defaultTextStyle>
    <a:defPPr>
      <a:defRPr lang="en-US"/>
    </a:defPPr>
    <a:lvl1pPr marL="0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66947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133895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700842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267789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834737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401685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968632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535580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8">
          <p15:clr>
            <a:srgbClr val="A4A3A4"/>
          </p15:clr>
        </p15:guide>
        <p15:guide id="2" pos="38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66"/>
    <a:srgbClr val="FF9900"/>
    <a:srgbClr val="0000FF"/>
    <a:srgbClr val="FF7C80"/>
    <a:srgbClr val="FFFFFF"/>
    <a:srgbClr val="FF6600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11C79E-8A9F-41EB-9B88-3784177734FD}" v="1" dt="2022-10-17T19:05:38.644"/>
    <p1510:client id="{8BA484D4-690E-4C77-9ADA-92B9B5E9FDD7}" v="1" dt="2022-10-18T12:50:47.542"/>
    <p1510:client id="{C6B08B8C-B562-459C-B8B0-3DDCDDD3B082}" v="1" dt="2022-10-16T09:41:35.1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588" autoAdjust="0"/>
    <p:restoredTop sz="94630" autoAdjust="0"/>
  </p:normalViewPr>
  <p:slideViewPr>
    <p:cSldViewPr>
      <p:cViewPr varScale="1">
        <p:scale>
          <a:sx n="83" d="100"/>
          <a:sy n="83" d="100"/>
        </p:scale>
        <p:origin x="834" y="90"/>
      </p:cViewPr>
      <p:guideLst>
        <p:guide orient="horz" pos="2268"/>
        <p:guide pos="383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3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KIRAT SINGH" userId="S::jaskirat@iitg.ac.in::fd361d6d-28c7-4a72-be6f-5ab0ae4832ba" providerId="AD" clId="Web-{C6B08B8C-B562-459C-B8B0-3DDCDDD3B082}"/>
    <pc:docChg chg="modSld">
      <pc:chgData name="JASKIRAT SINGH" userId="S::jaskirat@iitg.ac.in::fd361d6d-28c7-4a72-be6f-5ab0ae4832ba" providerId="AD" clId="Web-{C6B08B8C-B562-459C-B8B0-3DDCDDD3B082}" dt="2022-10-16T09:41:35.144" v="0" actId="1076"/>
      <pc:docMkLst>
        <pc:docMk/>
      </pc:docMkLst>
      <pc:sldChg chg="modSp">
        <pc:chgData name="JASKIRAT SINGH" userId="S::jaskirat@iitg.ac.in::fd361d6d-28c7-4a72-be6f-5ab0ae4832ba" providerId="AD" clId="Web-{C6B08B8C-B562-459C-B8B0-3DDCDDD3B082}" dt="2022-10-16T09:41:35.144" v="0" actId="1076"/>
        <pc:sldMkLst>
          <pc:docMk/>
          <pc:sldMk cId="804389877" sldId="493"/>
        </pc:sldMkLst>
        <pc:picChg chg="mod">
          <ac:chgData name="JASKIRAT SINGH" userId="S::jaskirat@iitg.ac.in::fd361d6d-28c7-4a72-be6f-5ab0ae4832ba" providerId="AD" clId="Web-{C6B08B8C-B562-459C-B8B0-3DDCDDD3B082}" dt="2022-10-16T09:41:35.144" v="0" actId="1076"/>
          <ac:picMkLst>
            <pc:docMk/>
            <pc:sldMk cId="804389877" sldId="493"/>
            <ac:picMk id="3" creationId="{EACF260B-DD46-8FBC-B106-E4B0CD257C93}"/>
          </ac:picMkLst>
        </pc:picChg>
      </pc:sldChg>
    </pc:docChg>
  </pc:docChgLst>
  <pc:docChgLst>
    <pc:chgData name="PUNAKSHIT SINGH" userId="S::punakshit@iitg.ac.in::2703619f-4511-4f6c-9d6f-a0e977917094" providerId="AD" clId="Web-{4111C79E-8A9F-41EB-9B88-3784177734FD}"/>
    <pc:docChg chg="modSld">
      <pc:chgData name="PUNAKSHIT SINGH" userId="S::punakshit@iitg.ac.in::2703619f-4511-4f6c-9d6f-a0e977917094" providerId="AD" clId="Web-{4111C79E-8A9F-41EB-9B88-3784177734FD}" dt="2022-10-17T19:05:38.644" v="0" actId="1076"/>
      <pc:docMkLst>
        <pc:docMk/>
      </pc:docMkLst>
      <pc:sldChg chg="modSp">
        <pc:chgData name="PUNAKSHIT SINGH" userId="S::punakshit@iitg.ac.in::2703619f-4511-4f6c-9d6f-a0e977917094" providerId="AD" clId="Web-{4111C79E-8A9F-41EB-9B88-3784177734FD}" dt="2022-10-17T19:05:38.644" v="0" actId="1076"/>
        <pc:sldMkLst>
          <pc:docMk/>
          <pc:sldMk cId="804389877" sldId="493"/>
        </pc:sldMkLst>
        <pc:picChg chg="mod">
          <ac:chgData name="PUNAKSHIT SINGH" userId="S::punakshit@iitg.ac.in::2703619f-4511-4f6c-9d6f-a0e977917094" providerId="AD" clId="Web-{4111C79E-8A9F-41EB-9B88-3784177734FD}" dt="2022-10-17T19:05:38.644" v="0" actId="1076"/>
          <ac:picMkLst>
            <pc:docMk/>
            <pc:sldMk cId="804389877" sldId="493"/>
            <ac:picMk id="3" creationId="{EACF260B-DD46-8FBC-B106-E4B0CD257C93}"/>
          </ac:picMkLst>
        </pc:picChg>
      </pc:sldChg>
    </pc:docChg>
  </pc:docChgLst>
  <pc:docChgLst>
    <pc:chgData name="SUMEET DEEPAK AHIRE" userId="S::a.sumeet@iitg.ac.in::8ee69dd7-7880-4a2f-9440-ed3f2ff94bee" providerId="AD" clId="Web-{8BA484D4-690E-4C77-9ADA-92B9B5E9FDD7}"/>
    <pc:docChg chg="modSld">
      <pc:chgData name="SUMEET DEEPAK AHIRE" userId="S::a.sumeet@iitg.ac.in::8ee69dd7-7880-4a2f-9440-ed3f2ff94bee" providerId="AD" clId="Web-{8BA484D4-690E-4C77-9ADA-92B9B5E9FDD7}" dt="2022-10-18T12:50:47.542" v="0" actId="1076"/>
      <pc:docMkLst>
        <pc:docMk/>
      </pc:docMkLst>
      <pc:sldChg chg="modSp">
        <pc:chgData name="SUMEET DEEPAK AHIRE" userId="S::a.sumeet@iitg.ac.in::8ee69dd7-7880-4a2f-9440-ed3f2ff94bee" providerId="AD" clId="Web-{8BA484D4-690E-4C77-9ADA-92B9B5E9FDD7}" dt="2022-10-18T12:50:47.542" v="0" actId="1076"/>
        <pc:sldMkLst>
          <pc:docMk/>
          <pc:sldMk cId="804389877" sldId="493"/>
        </pc:sldMkLst>
        <pc:picChg chg="mod">
          <ac:chgData name="SUMEET DEEPAK AHIRE" userId="S::a.sumeet@iitg.ac.in::8ee69dd7-7880-4a2f-9440-ed3f2ff94bee" providerId="AD" clId="Web-{8BA484D4-690E-4C77-9ADA-92B9B5E9FDD7}" dt="2022-10-18T12:50:47.542" v="0" actId="1076"/>
          <ac:picMkLst>
            <pc:docMk/>
            <pc:sldMk cId="804389877" sldId="493"/>
            <ac:picMk id="3" creationId="{EACF260B-DD46-8FBC-B106-E4B0CD257C93}"/>
          </ac:picMkLst>
        </pc:picChg>
      </pc:sldChg>
    </pc:docChg>
  </pc:docChgLst>
</pc:chgInfo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416A87-F76D-43F7-8BD0-9867F8EAD6C8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31813" y="685800"/>
            <a:ext cx="57943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72CA1-510D-4144-AE2F-09A7AA448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545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2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3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26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68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0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51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93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36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072CA1-510D-4144-AE2F-09A7AA448EC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64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0720" y="256034"/>
            <a:ext cx="11703267" cy="6696836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7958" y="926495"/>
            <a:ext cx="9948791" cy="3072384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6415" y="4063118"/>
            <a:ext cx="8751877" cy="1457573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6EE247D-7B7E-4C3E-A2A1-1C53783FACB6}" type="datetime1">
              <a:rPr lang="en-IN" smtClean="0"/>
              <a:t>18-10-2022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074A4C1-B6A3-48F9-96CB-E28B2C288FB0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975055" y="3920490"/>
            <a:ext cx="82145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347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97B27-B01C-4F9D-8921-E88D8ACC1D9D}" type="datetime1">
              <a:rPr lang="en-IN" smtClean="0">
                <a:solidFill>
                  <a:srgbClr val="AD84C6"/>
                </a:solidFill>
              </a:rPr>
              <a:t>18-10-2022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2889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08995" y="800100"/>
            <a:ext cx="2319863" cy="56807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0916" y="800100"/>
            <a:ext cx="7415957" cy="56807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66B74-2229-4D6C-8928-D6800E2F9D77}" type="datetime1">
              <a:rPr lang="en-IN" smtClean="0">
                <a:solidFill>
                  <a:srgbClr val="AD84C6"/>
                </a:solidFill>
              </a:rPr>
              <a:t>18-10-2022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511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77304-AACB-C2F4-031B-BB7DFFB2E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22" y="1178481"/>
            <a:ext cx="9127331" cy="2506980"/>
          </a:xfrm>
        </p:spPr>
        <p:txBody>
          <a:bodyPr anchor="b"/>
          <a:lstStyle>
            <a:lvl1pPr algn="ctr">
              <a:defRPr sz="59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F0649D-339E-9A6C-4B09-9E4FB96711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22" y="3782140"/>
            <a:ext cx="9127331" cy="1738550"/>
          </a:xfrm>
        </p:spPr>
        <p:txBody>
          <a:bodyPr/>
          <a:lstStyle>
            <a:lvl1pPr marL="0" indent="0" algn="ctr">
              <a:buNone/>
              <a:defRPr sz="2396"/>
            </a:lvl1pPr>
            <a:lvl2pPr marL="456377" indent="0" algn="ctr">
              <a:buNone/>
              <a:defRPr sz="1996"/>
            </a:lvl2pPr>
            <a:lvl3pPr marL="912754" indent="0" algn="ctr">
              <a:buNone/>
              <a:defRPr sz="1797"/>
            </a:lvl3pPr>
            <a:lvl4pPr marL="1369131" indent="0" algn="ctr">
              <a:buNone/>
              <a:defRPr sz="1597"/>
            </a:lvl4pPr>
            <a:lvl5pPr marL="1825508" indent="0" algn="ctr">
              <a:buNone/>
              <a:defRPr sz="1597"/>
            </a:lvl5pPr>
            <a:lvl6pPr marL="2281885" indent="0" algn="ctr">
              <a:buNone/>
              <a:defRPr sz="1597"/>
            </a:lvl6pPr>
            <a:lvl7pPr marL="2738262" indent="0" algn="ctr">
              <a:buNone/>
              <a:defRPr sz="1597"/>
            </a:lvl7pPr>
            <a:lvl8pPr marL="3194639" indent="0" algn="ctr">
              <a:buNone/>
              <a:defRPr sz="1597"/>
            </a:lvl8pPr>
            <a:lvl9pPr marL="3651016" indent="0" algn="ctr">
              <a:buNone/>
              <a:defRPr sz="1597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123874-C824-50FC-FDDD-07A2C8407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4843D8-41D3-71B6-3C1E-9F76105BE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D8A98-DCF4-41CB-20DB-01FF1FF6D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625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00157-9F76-E419-6398-D0CF880BF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EA9FF-8FF9-DA67-61AA-DAA11AC31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C25760-7A73-7D27-EADD-BC8233BCA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90B89-2659-B4F4-EBDB-FA9CEE19B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37503-05E2-112A-2A22-503B33FA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8668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0284-0E99-E511-4CCC-995E19812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334" y="1795225"/>
            <a:ext cx="10496431" cy="2995374"/>
          </a:xfrm>
        </p:spPr>
        <p:txBody>
          <a:bodyPr anchor="b"/>
          <a:lstStyle>
            <a:lvl1pPr>
              <a:defRPr sz="59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F8A9C-677D-87CE-5371-436929D1B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0334" y="4818937"/>
            <a:ext cx="10496431" cy="1575196"/>
          </a:xfrm>
        </p:spPr>
        <p:txBody>
          <a:bodyPr/>
          <a:lstStyle>
            <a:lvl1pPr marL="0" indent="0">
              <a:buNone/>
              <a:defRPr sz="2396">
                <a:solidFill>
                  <a:schemeClr val="tx1">
                    <a:tint val="75000"/>
                  </a:schemeClr>
                </a:solidFill>
              </a:defRPr>
            </a:lvl1pPr>
            <a:lvl2pPr marL="456377" indent="0">
              <a:buNone/>
              <a:defRPr sz="1996">
                <a:solidFill>
                  <a:schemeClr val="tx1">
                    <a:tint val="75000"/>
                  </a:schemeClr>
                </a:solidFill>
              </a:defRPr>
            </a:lvl2pPr>
            <a:lvl3pPr marL="912754" indent="0">
              <a:buNone/>
              <a:defRPr sz="1797">
                <a:solidFill>
                  <a:schemeClr val="tx1">
                    <a:tint val="75000"/>
                  </a:schemeClr>
                </a:solidFill>
              </a:defRPr>
            </a:lvl3pPr>
            <a:lvl4pPr marL="1369131" indent="0">
              <a:buNone/>
              <a:defRPr sz="1597">
                <a:solidFill>
                  <a:schemeClr val="tx1">
                    <a:tint val="75000"/>
                  </a:schemeClr>
                </a:solidFill>
              </a:defRPr>
            </a:lvl4pPr>
            <a:lvl5pPr marL="1825508" indent="0">
              <a:buNone/>
              <a:defRPr sz="1597">
                <a:solidFill>
                  <a:schemeClr val="tx1">
                    <a:tint val="75000"/>
                  </a:schemeClr>
                </a:solidFill>
              </a:defRPr>
            </a:lvl5pPr>
            <a:lvl6pPr marL="2281885" indent="0">
              <a:buNone/>
              <a:defRPr sz="1597">
                <a:solidFill>
                  <a:schemeClr val="tx1">
                    <a:tint val="75000"/>
                  </a:schemeClr>
                </a:solidFill>
              </a:defRPr>
            </a:lvl6pPr>
            <a:lvl7pPr marL="2738262" indent="0">
              <a:buNone/>
              <a:defRPr sz="1597">
                <a:solidFill>
                  <a:schemeClr val="tx1">
                    <a:tint val="75000"/>
                  </a:schemeClr>
                </a:solidFill>
              </a:defRPr>
            </a:lvl7pPr>
            <a:lvl8pPr marL="3194639" indent="0">
              <a:buNone/>
              <a:defRPr sz="1597">
                <a:solidFill>
                  <a:schemeClr val="tx1">
                    <a:tint val="75000"/>
                  </a:schemeClr>
                </a:solidFill>
              </a:defRPr>
            </a:lvl8pPr>
            <a:lvl9pPr marL="3651016" indent="0">
              <a:buNone/>
              <a:defRPr sz="15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1E9C1-B600-67FB-B7E1-8E77B91BB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FB073-5595-822D-D76B-B8C6EDAA4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6ADC7-7725-7BA7-8528-E6F868D29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9211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BC041-B3AF-A70C-BBD9-8CF2290B4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419E0-A390-03A3-051B-666F77519F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6672" y="1916906"/>
            <a:ext cx="5172154" cy="45689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2EDB8-7CFF-F5B7-BC05-6E31979A6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60949" y="1916906"/>
            <a:ext cx="5172154" cy="45689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5B54B1-1F8A-0313-EACB-F4CF6A760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798C8-E18B-9DAE-F785-3AA34B5BB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ECCCF-E06D-ACDB-F509-03199C7B5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7699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9EC09-26AC-B6EF-5BB3-4DC26406E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57" y="383382"/>
            <a:ext cx="10496431" cy="139184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A79E58-DF08-75E9-087B-6A7493E1C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58" y="1765221"/>
            <a:ext cx="5148385" cy="865108"/>
          </a:xfrm>
        </p:spPr>
        <p:txBody>
          <a:bodyPr anchor="b"/>
          <a:lstStyle>
            <a:lvl1pPr marL="0" indent="0">
              <a:buNone/>
              <a:defRPr sz="2396" b="1"/>
            </a:lvl1pPr>
            <a:lvl2pPr marL="456377" indent="0">
              <a:buNone/>
              <a:defRPr sz="1996" b="1"/>
            </a:lvl2pPr>
            <a:lvl3pPr marL="912754" indent="0">
              <a:buNone/>
              <a:defRPr sz="1797" b="1"/>
            </a:lvl3pPr>
            <a:lvl4pPr marL="1369131" indent="0">
              <a:buNone/>
              <a:defRPr sz="1597" b="1"/>
            </a:lvl4pPr>
            <a:lvl5pPr marL="1825508" indent="0">
              <a:buNone/>
              <a:defRPr sz="1597" b="1"/>
            </a:lvl5pPr>
            <a:lvl6pPr marL="2281885" indent="0">
              <a:buNone/>
              <a:defRPr sz="1597" b="1"/>
            </a:lvl6pPr>
            <a:lvl7pPr marL="2738262" indent="0">
              <a:buNone/>
              <a:defRPr sz="1597" b="1"/>
            </a:lvl7pPr>
            <a:lvl8pPr marL="3194639" indent="0">
              <a:buNone/>
              <a:defRPr sz="1597" b="1"/>
            </a:lvl8pPr>
            <a:lvl9pPr marL="3651016" indent="0">
              <a:buNone/>
              <a:defRPr sz="15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FF4CC3-69F4-4478-5C1A-C7F859457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58" y="2630329"/>
            <a:ext cx="5148385" cy="3868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9839B9-A8B2-1275-A44C-C097DA2D94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0949" y="1765221"/>
            <a:ext cx="5173739" cy="865108"/>
          </a:xfrm>
        </p:spPr>
        <p:txBody>
          <a:bodyPr anchor="b"/>
          <a:lstStyle>
            <a:lvl1pPr marL="0" indent="0">
              <a:buNone/>
              <a:defRPr sz="2396" b="1"/>
            </a:lvl1pPr>
            <a:lvl2pPr marL="456377" indent="0">
              <a:buNone/>
              <a:defRPr sz="1996" b="1"/>
            </a:lvl2pPr>
            <a:lvl3pPr marL="912754" indent="0">
              <a:buNone/>
              <a:defRPr sz="1797" b="1"/>
            </a:lvl3pPr>
            <a:lvl4pPr marL="1369131" indent="0">
              <a:buNone/>
              <a:defRPr sz="1597" b="1"/>
            </a:lvl4pPr>
            <a:lvl5pPr marL="1825508" indent="0">
              <a:buNone/>
              <a:defRPr sz="1597" b="1"/>
            </a:lvl5pPr>
            <a:lvl6pPr marL="2281885" indent="0">
              <a:buNone/>
              <a:defRPr sz="1597" b="1"/>
            </a:lvl6pPr>
            <a:lvl7pPr marL="2738262" indent="0">
              <a:buNone/>
              <a:defRPr sz="1597" b="1"/>
            </a:lvl7pPr>
            <a:lvl8pPr marL="3194639" indent="0">
              <a:buNone/>
              <a:defRPr sz="1597" b="1"/>
            </a:lvl8pPr>
            <a:lvl9pPr marL="3651016" indent="0">
              <a:buNone/>
              <a:defRPr sz="15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05AEC0-2C22-626B-AE07-ABA5FC4D0F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0949" y="2630329"/>
            <a:ext cx="5173739" cy="3868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E40ADD-530E-2C20-2A09-D7DDA2525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C305EA-F37A-244C-8C58-7BC4C490D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5C6134-2F95-9E19-183D-279FB3D53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2511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5615B-0CFC-CDFA-9A41-FD3C17F3C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51922C-B1C9-0022-103C-021ADD2F2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B61968-70F0-97E2-3693-AD925BBB7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6A5C88-617F-B0A6-5CA3-08AB4DEC9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5720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23E55F-8C10-EA83-1341-328A761CB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449737-741B-20BA-C5B1-3E9520B9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D2171-95DC-17E8-C965-F0D977549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18730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C5661-7244-5367-B62C-EF2D3B61F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58" y="480060"/>
            <a:ext cx="3925069" cy="1680210"/>
          </a:xfrm>
        </p:spPr>
        <p:txBody>
          <a:bodyPr anchor="b"/>
          <a:lstStyle>
            <a:lvl1pPr>
              <a:defRPr sz="319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BDE38-A2AE-B042-67CC-28BE8D543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3739" y="1036797"/>
            <a:ext cx="6160949" cy="5117306"/>
          </a:xfrm>
        </p:spPr>
        <p:txBody>
          <a:bodyPr/>
          <a:lstStyle>
            <a:lvl1pPr>
              <a:defRPr sz="3194"/>
            </a:lvl1pPr>
            <a:lvl2pPr>
              <a:defRPr sz="2795"/>
            </a:lvl2pPr>
            <a:lvl3pPr>
              <a:defRPr sz="2396"/>
            </a:lvl3pPr>
            <a:lvl4pPr>
              <a:defRPr sz="1996"/>
            </a:lvl4pPr>
            <a:lvl5pPr>
              <a:defRPr sz="1996"/>
            </a:lvl5pPr>
            <a:lvl6pPr>
              <a:defRPr sz="1996"/>
            </a:lvl6pPr>
            <a:lvl7pPr>
              <a:defRPr sz="1996"/>
            </a:lvl7pPr>
            <a:lvl8pPr>
              <a:defRPr sz="1996"/>
            </a:lvl8pPr>
            <a:lvl9pPr>
              <a:defRPr sz="199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B5D42D-2F96-B4BC-3FFD-650777843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58" y="2160270"/>
            <a:ext cx="3925069" cy="4002167"/>
          </a:xfrm>
        </p:spPr>
        <p:txBody>
          <a:bodyPr/>
          <a:lstStyle>
            <a:lvl1pPr marL="0" indent="0">
              <a:buNone/>
              <a:defRPr sz="1597"/>
            </a:lvl1pPr>
            <a:lvl2pPr marL="456377" indent="0">
              <a:buNone/>
              <a:defRPr sz="1397"/>
            </a:lvl2pPr>
            <a:lvl3pPr marL="912754" indent="0">
              <a:buNone/>
              <a:defRPr sz="1198"/>
            </a:lvl3pPr>
            <a:lvl4pPr marL="1369131" indent="0">
              <a:buNone/>
              <a:defRPr sz="998"/>
            </a:lvl4pPr>
            <a:lvl5pPr marL="1825508" indent="0">
              <a:buNone/>
              <a:defRPr sz="998"/>
            </a:lvl5pPr>
            <a:lvl6pPr marL="2281885" indent="0">
              <a:buNone/>
              <a:defRPr sz="998"/>
            </a:lvl6pPr>
            <a:lvl7pPr marL="2738262" indent="0">
              <a:buNone/>
              <a:defRPr sz="998"/>
            </a:lvl7pPr>
            <a:lvl8pPr marL="3194639" indent="0">
              <a:buNone/>
              <a:defRPr sz="998"/>
            </a:lvl8pPr>
            <a:lvl9pPr marL="3651016" indent="0">
              <a:buNone/>
              <a:defRPr sz="9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9D54E7-45AA-6958-C7DC-5EDFF2407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016621-7D3B-A5DF-00B1-5AA04818B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44F79B-B57A-09F2-648A-DD8949C38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764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867BE-194B-4BB3-9F0C-C4D6660685BF}" type="datetime1">
              <a:rPr lang="en-IN" smtClean="0">
                <a:solidFill>
                  <a:srgbClr val="AD84C6"/>
                </a:solidFill>
              </a:rPr>
              <a:t>18-10-2022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0146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99E33-7019-1B95-D03E-9ECC62BC8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58" y="480060"/>
            <a:ext cx="3925069" cy="1680210"/>
          </a:xfrm>
        </p:spPr>
        <p:txBody>
          <a:bodyPr anchor="b"/>
          <a:lstStyle>
            <a:lvl1pPr>
              <a:defRPr sz="319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6A902-6810-9339-20E9-275F04BE5F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73739" y="1036797"/>
            <a:ext cx="6160949" cy="5117306"/>
          </a:xfrm>
        </p:spPr>
        <p:txBody>
          <a:bodyPr/>
          <a:lstStyle>
            <a:lvl1pPr marL="0" indent="0">
              <a:buNone/>
              <a:defRPr sz="3194"/>
            </a:lvl1pPr>
            <a:lvl2pPr marL="456377" indent="0">
              <a:buNone/>
              <a:defRPr sz="2795"/>
            </a:lvl2pPr>
            <a:lvl3pPr marL="912754" indent="0">
              <a:buNone/>
              <a:defRPr sz="2396"/>
            </a:lvl3pPr>
            <a:lvl4pPr marL="1369131" indent="0">
              <a:buNone/>
              <a:defRPr sz="1996"/>
            </a:lvl4pPr>
            <a:lvl5pPr marL="1825508" indent="0">
              <a:buNone/>
              <a:defRPr sz="1996"/>
            </a:lvl5pPr>
            <a:lvl6pPr marL="2281885" indent="0">
              <a:buNone/>
              <a:defRPr sz="1996"/>
            </a:lvl6pPr>
            <a:lvl7pPr marL="2738262" indent="0">
              <a:buNone/>
              <a:defRPr sz="1996"/>
            </a:lvl7pPr>
            <a:lvl8pPr marL="3194639" indent="0">
              <a:buNone/>
              <a:defRPr sz="1996"/>
            </a:lvl8pPr>
            <a:lvl9pPr marL="3651016" indent="0">
              <a:buNone/>
              <a:defRPr sz="1996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E5DA9B-604B-5D2F-5A06-8F72C117E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58" y="2160270"/>
            <a:ext cx="3925069" cy="4002167"/>
          </a:xfrm>
        </p:spPr>
        <p:txBody>
          <a:bodyPr/>
          <a:lstStyle>
            <a:lvl1pPr marL="0" indent="0">
              <a:buNone/>
              <a:defRPr sz="1597"/>
            </a:lvl1pPr>
            <a:lvl2pPr marL="456377" indent="0">
              <a:buNone/>
              <a:defRPr sz="1397"/>
            </a:lvl2pPr>
            <a:lvl3pPr marL="912754" indent="0">
              <a:buNone/>
              <a:defRPr sz="1198"/>
            </a:lvl3pPr>
            <a:lvl4pPr marL="1369131" indent="0">
              <a:buNone/>
              <a:defRPr sz="998"/>
            </a:lvl4pPr>
            <a:lvl5pPr marL="1825508" indent="0">
              <a:buNone/>
              <a:defRPr sz="998"/>
            </a:lvl5pPr>
            <a:lvl6pPr marL="2281885" indent="0">
              <a:buNone/>
              <a:defRPr sz="998"/>
            </a:lvl6pPr>
            <a:lvl7pPr marL="2738262" indent="0">
              <a:buNone/>
              <a:defRPr sz="998"/>
            </a:lvl7pPr>
            <a:lvl8pPr marL="3194639" indent="0">
              <a:buNone/>
              <a:defRPr sz="998"/>
            </a:lvl8pPr>
            <a:lvl9pPr marL="3651016" indent="0">
              <a:buNone/>
              <a:defRPr sz="9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C93B3C-1876-D23B-144C-978C8F510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4F9CEC-4300-B303-9447-A20530E03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29E706-CEAB-4CF9-5435-9AA5EDDD5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1268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996F7-8F83-B6E9-B494-2D6E65FF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D26DF1-06B7-946D-79C7-9ECA3B98DB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C2ABB-76D2-EE5F-85AB-E7D976DE9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B6F33-53B8-5269-3A22-412F36218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C87E4-F504-5188-86BF-8AC64FDEB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3186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65D6F0-0487-5EB0-ABA1-AA01140D90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08995" y="383381"/>
            <a:ext cx="2624108" cy="61024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10F6E4-A8A8-0973-1418-814462A85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6672" y="383381"/>
            <a:ext cx="7720201" cy="61024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0CA55-F21E-43EC-24BF-9F2120442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91CBF-5031-66B8-3FA6-ED9BBDCAA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E0881-1D2E-FA4A-8F1B-0B9A27211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007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407" y="1232254"/>
            <a:ext cx="9948791" cy="3072384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6812" y="4362246"/>
            <a:ext cx="8753111" cy="143199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7E947-1BF5-408E-AD86-AC84B0FCE7BD}" type="datetime1">
              <a:rPr lang="en-IN" smtClean="0">
                <a:solidFill>
                  <a:srgbClr val="AD84C6"/>
                </a:solidFill>
              </a:rPr>
              <a:t>18-10-2022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977590" y="4221428"/>
            <a:ext cx="821459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163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0917" y="2160269"/>
            <a:ext cx="4746212" cy="422452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6187" y="2160270"/>
            <a:ext cx="4746212" cy="422452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744E-D361-4730-A34F-6390B036095E}" type="datetime1">
              <a:rPr lang="en-IN" smtClean="0">
                <a:solidFill>
                  <a:srgbClr val="AD84C6"/>
                </a:solidFill>
              </a:rPr>
              <a:t>18-10-2022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289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0917" y="2101587"/>
            <a:ext cx="4746212" cy="81610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0917" y="2857557"/>
            <a:ext cx="4746212" cy="355244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7745" y="2098984"/>
            <a:ext cx="4746212" cy="81610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7745" y="2855288"/>
            <a:ext cx="4746212" cy="355244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C2C94-0E62-4D89-A32F-45D3D0828BAF}" type="datetime1">
              <a:rPr lang="en-IN" smtClean="0">
                <a:solidFill>
                  <a:srgbClr val="AD84C6"/>
                </a:solidFill>
              </a:rPr>
              <a:t>18-10-2022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291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FFA6C-AAFB-4B9C-A8E7-57ACACD82E62}" type="datetime1">
              <a:rPr lang="en-IN" smtClean="0">
                <a:solidFill>
                  <a:srgbClr val="AD84C6"/>
                </a:solidFill>
              </a:rPr>
              <a:t>18-10-2022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638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C5DA-6E4D-4207-8E15-A969105E6B1D}" type="datetime1">
              <a:rPr lang="en-IN" smtClean="0">
                <a:solidFill>
                  <a:srgbClr val="AD84C6"/>
                </a:solidFill>
              </a:rPr>
              <a:t>18-10-2022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624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0917" y="1152144"/>
            <a:ext cx="3924752" cy="1824228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1492" y="1152144"/>
            <a:ext cx="5202579" cy="48966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0917" y="2976372"/>
            <a:ext cx="3924752" cy="316839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A8B28-75CD-4527-B3CD-F506723F2C88}" type="datetime1">
              <a:rPr lang="en-IN" smtClean="0">
                <a:solidFill>
                  <a:srgbClr val="AD84C6"/>
                </a:solidFill>
              </a:rPr>
              <a:t>18-10-2022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067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0917" y="1152144"/>
            <a:ext cx="3924752" cy="1824228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03380" y="1123339"/>
            <a:ext cx="6087930" cy="504063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0917" y="2976372"/>
            <a:ext cx="3924752" cy="302437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6DDB-BCD7-446C-B129-77F268AE1E9E}" type="datetime1">
              <a:rPr lang="en-IN" smtClean="0">
                <a:solidFill>
                  <a:srgbClr val="AD84C6"/>
                </a:solidFill>
              </a:rPr>
              <a:t>18-10-2022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570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0720" y="256034"/>
            <a:ext cx="11703267" cy="669683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0916" y="640080"/>
            <a:ext cx="9857518" cy="14241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0918" y="2160270"/>
            <a:ext cx="9854874" cy="4240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0913" y="6535022"/>
            <a:ext cx="2324828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E7AD9AE4-ADFD-4AC8-81AE-CC9F3B26330E}" type="datetime1">
              <a:rPr lang="en-IN" smtClean="0">
                <a:solidFill>
                  <a:srgbClr val="AD84C6"/>
                </a:solidFill>
              </a:rPr>
              <a:t>18-10-2022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1949" y="6535022"/>
            <a:ext cx="4709174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12524" y="6535022"/>
            <a:ext cx="170310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457200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758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784E58-8572-B884-D622-144BA02D9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2" y="383382"/>
            <a:ext cx="10496431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36F9C-7CC1-847F-D576-0EB99E042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72" y="1916906"/>
            <a:ext cx="10496431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CCF04-4DE6-7B9B-F514-534E53383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672" y="6674168"/>
            <a:ext cx="2738199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2754"/>
            <a:fld id="{2E58B196-3892-43F8-BFD6-A067E1776AB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2754"/>
              <a:t>10/18/2022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A3E18-0A24-C02A-7663-E730AEA8A7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1238" y="6674168"/>
            <a:ext cx="4107299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2754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01F54-A37D-5CA0-AD69-7BEA8ABC4E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94904" y="6674168"/>
            <a:ext cx="2738199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2754"/>
            <a:fld id="{AAADB896-088E-48A9-9DD4-B3F5581BDA3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2754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912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2754" rtl="0" eaLnBrk="1" latinLnBrk="0" hangingPunct="1">
        <a:lnSpc>
          <a:spcPct val="90000"/>
        </a:lnSpc>
        <a:spcBef>
          <a:spcPct val="0"/>
        </a:spcBef>
        <a:buNone/>
        <a:defRPr sz="43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189" indent="-228189" algn="l" defTabSz="912754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5" kern="1200">
          <a:solidFill>
            <a:schemeClr val="tx1"/>
          </a:solidFill>
          <a:latin typeface="+mn-lt"/>
          <a:ea typeface="+mn-ea"/>
          <a:cs typeface="+mn-cs"/>
        </a:defRPr>
      </a:lvl1pPr>
      <a:lvl2pPr marL="684566" indent="-228189" algn="l" defTabSz="91275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2396" kern="1200">
          <a:solidFill>
            <a:schemeClr val="tx1"/>
          </a:solidFill>
          <a:latin typeface="+mn-lt"/>
          <a:ea typeface="+mn-ea"/>
          <a:cs typeface="+mn-cs"/>
        </a:defRPr>
      </a:lvl2pPr>
      <a:lvl3pPr marL="1140943" indent="-228189" algn="l" defTabSz="91275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996" kern="1200">
          <a:solidFill>
            <a:schemeClr val="tx1"/>
          </a:solidFill>
          <a:latin typeface="+mn-lt"/>
          <a:ea typeface="+mn-ea"/>
          <a:cs typeface="+mn-cs"/>
        </a:defRPr>
      </a:lvl3pPr>
      <a:lvl4pPr marL="1597320" indent="-228189" algn="l" defTabSz="91275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4pPr>
      <a:lvl5pPr marL="2053697" indent="-228189" algn="l" defTabSz="91275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5pPr>
      <a:lvl6pPr marL="2510074" indent="-228189" algn="l" defTabSz="91275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6pPr>
      <a:lvl7pPr marL="2966451" indent="-228189" algn="l" defTabSz="91275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7pPr>
      <a:lvl8pPr marL="3422828" indent="-228189" algn="l" defTabSz="91275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8pPr>
      <a:lvl9pPr marL="3879205" indent="-228189" algn="l" defTabSz="91275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2754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1pPr>
      <a:lvl2pPr marL="456377" algn="l" defTabSz="912754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2pPr>
      <a:lvl3pPr marL="912754" algn="l" defTabSz="912754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3pPr>
      <a:lvl4pPr marL="1369131" algn="l" defTabSz="912754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4pPr>
      <a:lvl5pPr marL="1825508" algn="l" defTabSz="912754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5pPr>
      <a:lvl6pPr marL="2281885" algn="l" defTabSz="912754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6pPr>
      <a:lvl7pPr marL="2738262" algn="l" defTabSz="912754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7pPr>
      <a:lvl8pPr marL="3194639" algn="l" defTabSz="912754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8pPr>
      <a:lvl9pPr marL="3651016" algn="l" defTabSz="912754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131887" y="2457450"/>
            <a:ext cx="10344150" cy="960438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BT 205: 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Cell &amp; Molecular Biology</a:t>
            </a:r>
            <a:endParaRPr lang="en-IN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4294967295"/>
          </p:nvPr>
        </p:nvSpPr>
        <p:spPr>
          <a:xfrm>
            <a:off x="2198687" y="3219450"/>
            <a:ext cx="8153400" cy="1839913"/>
          </a:xfrm>
        </p:spPr>
        <p:txBody>
          <a:bodyPr>
            <a:normAutofit/>
          </a:bodyPr>
          <a:lstStyle/>
          <a:p>
            <a:pPr marL="45720" indent="0" algn="r">
              <a:buNone/>
            </a:pPr>
            <a:r>
              <a:rPr lang="en-US" sz="28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-Prof. Siddhartha </a:t>
            </a:r>
            <a:r>
              <a:rPr lang="en-US" sz="2800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Sankar</a:t>
            </a:r>
            <a:r>
              <a:rPr lang="en-US" sz="28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Ghosh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512887" y="3219450"/>
            <a:ext cx="9067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740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10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845" y="572434"/>
            <a:ext cx="7162800" cy="631003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215245" y="247650"/>
            <a:ext cx="510402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Transcription by E- coli RNA polymerase </a:t>
            </a:r>
          </a:p>
        </p:txBody>
      </p:sp>
    </p:spTree>
    <p:extLst>
      <p:ext uri="{BB962C8B-B14F-4D97-AF65-F5344CB8AC3E}">
        <p14:creationId xmlns:p14="http://schemas.microsoft.com/office/powerpoint/2010/main" val="2347905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27087" y="2431098"/>
            <a:ext cx="10344150" cy="960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b="1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103687" y="314325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11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686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98488" y="704850"/>
            <a:ext cx="10972799" cy="4967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 indent="0">
              <a:buNone/>
            </a:pPr>
            <a:r>
              <a:rPr lang="en-IN" sz="3600" b="1" dirty="0">
                <a:latin typeface="Times New Roman" pitchFamily="18" charset="0"/>
                <a:cs typeface="Times New Roman" pitchFamily="18" charset="0"/>
              </a:rPr>
              <a:t>Syllabus:</a:t>
            </a:r>
          </a:p>
          <a:p>
            <a:pPr marL="45720" indent="0">
              <a:buNone/>
            </a:pPr>
            <a:endParaRPr lang="en-IN" sz="3600" b="1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9900"/>
                </a:solidFill>
                <a:latin typeface="Times New Roman" pitchFamily="18" charset="0"/>
                <a:cs typeface="Times New Roman" pitchFamily="18" charset="0"/>
              </a:rPr>
              <a:t>Transcription</a:t>
            </a:r>
          </a:p>
          <a:p>
            <a:pPr marL="342900" indent="-342900" algn="just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F9966"/>
                </a:solidFill>
                <a:latin typeface="Times New Roman" pitchFamily="18" charset="0"/>
                <a:cs typeface="Times New Roman" pitchFamily="18" charset="0"/>
              </a:rPr>
              <a:t>Eukaryotic RNA splicing and processing</a:t>
            </a:r>
          </a:p>
          <a:p>
            <a:pPr marL="342900" indent="-342900" algn="just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F9966"/>
                </a:solidFill>
                <a:latin typeface="Times New Roman" pitchFamily="18" charset="0"/>
                <a:cs typeface="Times New Roman" pitchFamily="18" charset="0"/>
              </a:rPr>
              <a:t>Translation; regulation of gene expression </a:t>
            </a:r>
          </a:p>
          <a:p>
            <a:pPr marL="342900" indent="-342900" algn="just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F9966"/>
                </a:solidFill>
                <a:latin typeface="Times New Roman" pitchFamily="18" charset="0"/>
                <a:cs typeface="Times New Roman" pitchFamily="18" charset="0"/>
              </a:rPr>
              <a:t>Cell signaling</a:t>
            </a:r>
          </a:p>
          <a:p>
            <a:pPr marL="342900" indent="-342900" algn="just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F9966"/>
                </a:solidFill>
                <a:latin typeface="Times New Roman" pitchFamily="18" charset="0"/>
                <a:cs typeface="Times New Roman" pitchFamily="18" charset="0"/>
              </a:rPr>
              <a:t>Oncogenes, Programmed cell death </a:t>
            </a:r>
          </a:p>
          <a:p>
            <a:pPr marL="342900" indent="-342900" algn="just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FF9966"/>
                </a:solidFill>
                <a:latin typeface="Times New Roman" pitchFamily="18" charset="0"/>
                <a:cs typeface="Times New Roman" pitchFamily="18" charset="0"/>
              </a:rPr>
              <a:t>Genes in differentiation and development </a:t>
            </a:r>
            <a:endParaRPr lang="en-IN" sz="2400" dirty="0">
              <a:solidFill>
                <a:srgbClr val="FF99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2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102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3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98887" y="2533650"/>
            <a:ext cx="3886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9900"/>
                </a:solidFill>
              </a:rPr>
              <a:t>Transcription</a:t>
            </a:r>
          </a:p>
        </p:txBody>
      </p:sp>
    </p:spTree>
    <p:extLst>
      <p:ext uri="{BB962C8B-B14F-4D97-AF65-F5344CB8AC3E}">
        <p14:creationId xmlns:p14="http://schemas.microsoft.com/office/powerpoint/2010/main" val="2526398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ranscription1">
            <a:hlinkClick r:id="" action="ppaction://media"/>
            <a:extLst>
              <a:ext uri="{FF2B5EF4-FFF2-40B4-BE49-F238E27FC236}">
                <a16:creationId xmlns:a16="http://schemas.microsoft.com/office/drawing/2014/main" id="{EACF260B-DD46-8FBC-B106-E4B0CD257C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487" y="177701"/>
            <a:ext cx="12169775" cy="684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389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5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8487" y="401163"/>
            <a:ext cx="11277600" cy="6133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prstClr val="black"/>
                </a:solidFill>
              </a:rPr>
              <a:t>The first step in expression of a gene, </a:t>
            </a:r>
            <a:r>
              <a:rPr lang="en-US" i="1" dirty="0">
                <a:solidFill>
                  <a:srgbClr val="0000FF"/>
                </a:solidFill>
              </a:rPr>
              <a:t>the transcription of DNA into RNA</a:t>
            </a:r>
            <a:r>
              <a:rPr lang="en-US" dirty="0">
                <a:solidFill>
                  <a:prstClr val="black"/>
                </a:solidFill>
              </a:rPr>
              <a:t>, is the initial level at which gene expression is regulated in both prokaryotic and eukaryotic cells.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prstClr val="black"/>
                </a:solidFill>
              </a:rPr>
              <a:t>RNAs in eukaryotic cells are then modified in various ways-for example, introns are removed by splicing-to convert the primary transcript into its functional form.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prstClr val="black"/>
                </a:solidFill>
              </a:rPr>
              <a:t>Different types of RNA play distinct roles in cells: Messenger RNAs (mRNAs) serve as templates for protein synthesis; </a:t>
            </a:r>
            <a:r>
              <a:rPr lang="en-US" dirty="0">
                <a:solidFill>
                  <a:srgbClr val="0000FF"/>
                </a:solidFill>
              </a:rPr>
              <a:t>ribosomal RNAs (</a:t>
            </a:r>
            <a:r>
              <a:rPr lang="en-US" dirty="0" err="1">
                <a:solidFill>
                  <a:srgbClr val="0000FF"/>
                </a:solidFill>
              </a:rPr>
              <a:t>rRNAs</a:t>
            </a:r>
            <a:r>
              <a:rPr lang="en-US" dirty="0">
                <a:solidFill>
                  <a:srgbClr val="0000FF"/>
                </a:solidFill>
              </a:rPr>
              <a:t>) and transfer RNAs (</a:t>
            </a:r>
            <a:r>
              <a:rPr lang="en-US" dirty="0" err="1">
                <a:solidFill>
                  <a:srgbClr val="0000FF"/>
                </a:solidFill>
              </a:rPr>
              <a:t>tRNAs</a:t>
            </a:r>
            <a:r>
              <a:rPr lang="en-US" dirty="0">
                <a:solidFill>
                  <a:srgbClr val="0000FF"/>
                </a:solidFill>
              </a:rPr>
              <a:t>) function in mRNA translation.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prstClr val="black"/>
                </a:solidFill>
              </a:rPr>
              <a:t>Still other small RNAs function in gene regulation, mRNA splicing, </a:t>
            </a:r>
            <a:r>
              <a:rPr lang="en-US" dirty="0" err="1">
                <a:solidFill>
                  <a:prstClr val="black"/>
                </a:solidFill>
              </a:rPr>
              <a:t>rRNA</a:t>
            </a:r>
            <a:r>
              <a:rPr lang="en-US" dirty="0">
                <a:solidFill>
                  <a:prstClr val="black"/>
                </a:solidFill>
              </a:rPr>
              <a:t> processing, and protein sorting in eukaryotes.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prstClr val="black"/>
                </a:solidFill>
              </a:rPr>
              <a:t> In fact, some of the most exciting advances in recent years have pertained to the roles of noncoding RNAs </a:t>
            </a:r>
            <a:r>
              <a:rPr lang="en-US" dirty="0">
                <a:solidFill>
                  <a:srgbClr val="0000FF"/>
                </a:solidFill>
              </a:rPr>
              <a:t>(microRNAs</a:t>
            </a:r>
            <a:r>
              <a:rPr lang="en-US" dirty="0">
                <a:solidFill>
                  <a:prstClr val="black"/>
                </a:solidFill>
              </a:rPr>
              <a:t>) as regulators of both transcription and translation in eukaryotic cells.</a:t>
            </a:r>
          </a:p>
        </p:txBody>
      </p:sp>
    </p:spTree>
    <p:extLst>
      <p:ext uri="{BB962C8B-B14F-4D97-AF65-F5344CB8AC3E}">
        <p14:creationId xmlns:p14="http://schemas.microsoft.com/office/powerpoint/2010/main" val="2674535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6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087" y="1466850"/>
            <a:ext cx="5552730" cy="34796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98487" y="5235654"/>
            <a:ext cx="10896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</a:rPr>
              <a:t>The complete enzyme consists of </a:t>
            </a:r>
            <a:r>
              <a:rPr lang="en-US" sz="2400" b="1" dirty="0">
                <a:solidFill>
                  <a:prstClr val="black"/>
                </a:solidFill>
              </a:rPr>
              <a:t>six subunits: two </a:t>
            </a:r>
            <a:r>
              <a:rPr lang="en-US" sz="2400" b="1" dirty="0">
                <a:solidFill>
                  <a:prstClr val="black"/>
                </a:solidFill>
                <a:latin typeface="Symbol" panose="05050102010706020507" pitchFamily="18" charset="2"/>
              </a:rPr>
              <a:t>a</a:t>
            </a:r>
            <a:r>
              <a:rPr lang="en-US" sz="2400" b="1" dirty="0">
                <a:solidFill>
                  <a:prstClr val="black"/>
                </a:solidFill>
              </a:rPr>
              <a:t>, one</a:t>
            </a:r>
            <a:r>
              <a:rPr lang="en-US" sz="2400" b="1" dirty="0">
                <a:solidFill>
                  <a:prstClr val="black"/>
                </a:solidFill>
                <a:latin typeface="Symbol" panose="05050102010706020507" pitchFamily="18" charset="2"/>
              </a:rPr>
              <a:t> b</a:t>
            </a:r>
            <a:r>
              <a:rPr lang="en-US" sz="2400" b="1" dirty="0">
                <a:solidFill>
                  <a:prstClr val="black"/>
                </a:solidFill>
              </a:rPr>
              <a:t>, one </a:t>
            </a:r>
            <a:r>
              <a:rPr lang="en-US" sz="2400" b="1" dirty="0">
                <a:solidFill>
                  <a:prstClr val="black"/>
                </a:solidFill>
                <a:latin typeface="Symbol" panose="05050102010706020507" pitchFamily="18" charset="2"/>
              </a:rPr>
              <a:t>b</a:t>
            </a:r>
            <a:r>
              <a:rPr lang="en-US" sz="2400" b="1" dirty="0">
                <a:solidFill>
                  <a:prstClr val="black"/>
                </a:solidFill>
              </a:rPr>
              <a:t>’: one </a:t>
            </a:r>
            <a:r>
              <a:rPr lang="en-US" sz="2400" b="1" dirty="0">
                <a:solidFill>
                  <a:prstClr val="black"/>
                </a:solidFill>
                <a:latin typeface="Symbol" panose="05050102010706020507" pitchFamily="18" charset="2"/>
              </a:rPr>
              <a:t>w</a:t>
            </a:r>
            <a:r>
              <a:rPr lang="en-US" sz="2400" b="1" dirty="0">
                <a:solidFill>
                  <a:prstClr val="black"/>
                </a:solidFill>
              </a:rPr>
              <a:t> and one </a:t>
            </a:r>
            <a:r>
              <a:rPr lang="en-US" sz="2400" b="1" dirty="0">
                <a:solidFill>
                  <a:prstClr val="black"/>
                </a:solidFill>
                <a:latin typeface="Symbol" panose="05050102010706020507" pitchFamily="18" charset="2"/>
              </a:rPr>
              <a:t>s</a:t>
            </a:r>
            <a:r>
              <a:rPr lang="en-US" sz="2400" b="1" dirty="0">
                <a:solidFill>
                  <a:prstClr val="black"/>
                </a:solidFill>
              </a:rPr>
              <a:t>. </a:t>
            </a:r>
            <a:r>
              <a:rPr lang="en-US" sz="2400" dirty="0">
                <a:solidFill>
                  <a:prstClr val="black"/>
                </a:solidFill>
              </a:rPr>
              <a:t>The </a:t>
            </a:r>
            <a:r>
              <a:rPr lang="en-US" sz="2400" dirty="0">
                <a:solidFill>
                  <a:prstClr val="black"/>
                </a:solidFill>
                <a:latin typeface="Symbol" panose="05050102010706020507" pitchFamily="18" charset="2"/>
              </a:rPr>
              <a:t>s</a:t>
            </a:r>
            <a:r>
              <a:rPr lang="en-US" sz="2400" dirty="0">
                <a:solidFill>
                  <a:prstClr val="black"/>
                </a:solidFill>
              </a:rPr>
              <a:t> subunit is relatively weakly bound and can be dissociated from the other five subunits, which constitute the core polymerase.</a:t>
            </a:r>
          </a:p>
        </p:txBody>
      </p:sp>
      <p:sp>
        <p:nvSpPr>
          <p:cNvPr id="5" name="Rectangle 4"/>
          <p:cNvSpPr/>
          <p:nvPr/>
        </p:nvSpPr>
        <p:spPr>
          <a:xfrm>
            <a:off x="4103687" y="857251"/>
            <a:ext cx="534404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i="1" dirty="0">
                <a:solidFill>
                  <a:srgbClr val="0000FF"/>
                </a:solidFill>
              </a:rPr>
              <a:t>E. coli </a:t>
            </a:r>
            <a:r>
              <a:rPr lang="en-US" sz="3200" b="1" dirty="0">
                <a:solidFill>
                  <a:srgbClr val="0000FF"/>
                </a:solidFill>
              </a:rPr>
              <a:t>RNA polymerase</a:t>
            </a:r>
          </a:p>
        </p:txBody>
      </p:sp>
    </p:spTree>
    <p:extLst>
      <p:ext uri="{BB962C8B-B14F-4D97-AF65-F5344CB8AC3E}">
        <p14:creationId xmlns:p14="http://schemas.microsoft.com/office/powerpoint/2010/main" val="4042273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7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087" y="2228850"/>
            <a:ext cx="10467698" cy="203136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3238" y="781050"/>
            <a:ext cx="60833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</a:rPr>
              <a:t>Sequences of E. coli promoter</a:t>
            </a:r>
          </a:p>
        </p:txBody>
      </p:sp>
      <p:sp>
        <p:nvSpPr>
          <p:cNvPr id="5" name="Rectangle 4"/>
          <p:cNvSpPr/>
          <p:nvPr/>
        </p:nvSpPr>
        <p:spPr>
          <a:xfrm>
            <a:off x="369887" y="5083254"/>
            <a:ext cx="115062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E. coli promoters are characterized by </a:t>
            </a:r>
            <a:r>
              <a:rPr lang="en-US" i="1" dirty="0">
                <a:solidFill>
                  <a:srgbClr val="0000FF"/>
                </a:solidFill>
              </a:rPr>
              <a:t>two sets of sequences located 10 and 35 base pairs upstream </a:t>
            </a:r>
            <a:r>
              <a:rPr lang="en-US" dirty="0">
                <a:solidFill>
                  <a:prstClr val="black"/>
                </a:solidFill>
              </a:rPr>
              <a:t>of the transcription start site ( + 1 ). The consensus sequences shown correspond to the bases most frequently found in different promoters.</a:t>
            </a:r>
          </a:p>
        </p:txBody>
      </p:sp>
    </p:spTree>
    <p:extLst>
      <p:ext uri="{BB962C8B-B14F-4D97-AF65-F5344CB8AC3E}">
        <p14:creationId xmlns:p14="http://schemas.microsoft.com/office/powerpoint/2010/main" val="1264681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8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1687" y="651805"/>
            <a:ext cx="5105400" cy="63361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949000" y="323850"/>
            <a:ext cx="227177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DNA foot printing</a:t>
            </a:r>
          </a:p>
        </p:txBody>
      </p:sp>
    </p:spTree>
    <p:extLst>
      <p:ext uri="{BB962C8B-B14F-4D97-AF65-F5344CB8AC3E}">
        <p14:creationId xmlns:p14="http://schemas.microsoft.com/office/powerpoint/2010/main" val="3210705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9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93687" y="704850"/>
            <a:ext cx="11734800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</a:rPr>
              <a:t>DNA foot printing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prstClr val="black"/>
                </a:solidFill>
              </a:rPr>
              <a:t> A sample containing fragments of DNA radiolabeled at one end is divided in two.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prstClr val="black"/>
                </a:solidFill>
              </a:rPr>
              <a:t>One half of the sample is incubated with a protein that binds to a specific DNA sequence within the fragment.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prstClr val="black"/>
                </a:solidFill>
              </a:rPr>
              <a:t>Both samples are then digested with DNase, under conditions such that the DNase introduces an average of one cut per molecule.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prstClr val="black"/>
                </a:solidFill>
              </a:rPr>
              <a:t>The region of DNA bound to the protein is protected from DNase digestion. The DNA-protein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prstClr val="black"/>
                </a:solidFill>
              </a:rPr>
              <a:t>complexes are then denatured, and the sizes of the radiolabeled DNA fragments produced by DNase digestion are analyzed by electrophoresis.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prstClr val="black"/>
                </a:solidFill>
              </a:rPr>
              <a:t>Fragments of DNA resulting from DNase cleavage within the region protected by protein binding are missing from the sample of DNA that was incubated with protein.</a:t>
            </a:r>
          </a:p>
        </p:txBody>
      </p:sp>
    </p:spTree>
    <p:extLst>
      <p:ext uri="{BB962C8B-B14F-4D97-AF65-F5344CB8AC3E}">
        <p14:creationId xmlns:p14="http://schemas.microsoft.com/office/powerpoint/2010/main" val="2697886943"/>
      </p:ext>
    </p:extLst>
  </p:cSld>
  <p:clrMapOvr>
    <a:masterClrMapping/>
  </p:clrMapOvr>
</p:sld>
</file>

<file path=ppt/theme/theme1.xml><?xml version="1.0" encoding="utf-8"?>
<a:theme xmlns:a="http://schemas.openxmlformats.org/drawingml/2006/main" name="1_Basis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Basis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F956FD13CD8848B4580499D01366DC" ma:contentTypeVersion="2" ma:contentTypeDescription="Create a new document." ma:contentTypeScope="" ma:versionID="4ebcef1e91cfe62b94660ebba8eb4552">
  <xsd:schema xmlns:xsd="http://www.w3.org/2001/XMLSchema" xmlns:xs="http://www.w3.org/2001/XMLSchema" xmlns:p="http://schemas.microsoft.com/office/2006/metadata/properties" xmlns:ns2="27852407-7cbe-4f37-a29e-557c20509378" targetNamespace="http://schemas.microsoft.com/office/2006/metadata/properties" ma:root="true" ma:fieldsID="cc58b206066c8991a38d256a35082960" ns2:_="">
    <xsd:import namespace="27852407-7cbe-4f37-a29e-557c2050937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852407-7cbe-4f37-a29e-557c205093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8FD80E-A0A7-4B67-A7FC-174E4C0FAB0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972A580-7690-4715-B023-B4482FC90D7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AE4AA8-BE45-4191-81C9-19F03CDA64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7852407-7cbe-4f37-a29e-557c205093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4447</TotalTime>
  <Words>442</Words>
  <Application>Microsoft Office PowerPoint</Application>
  <PresentationFormat>Custom</PresentationFormat>
  <Paragraphs>41</Paragraphs>
  <Slides>11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1_Basis</vt:lpstr>
      <vt:lpstr>2_Office Theme</vt:lpstr>
      <vt:lpstr>BT 205: Cell &amp; Molecular Biology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 601: Analytical Biotechnology</dc:title>
  <dc:creator>ACER</dc:creator>
  <cp:lastModifiedBy>IITG</cp:lastModifiedBy>
  <cp:revision>402</cp:revision>
  <dcterms:created xsi:type="dcterms:W3CDTF">2006-08-16T00:00:00Z</dcterms:created>
  <dcterms:modified xsi:type="dcterms:W3CDTF">2022-10-18T12:50:47Z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0x01010056F956FD13CD8848B4580499D01366DC</vt:lpwstr>
  </property>
</Properties>
</file>